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8" r:id="rId2"/>
    <p:sldId id="283" r:id="rId3"/>
    <p:sldId id="327" r:id="rId4"/>
    <p:sldId id="289" r:id="rId5"/>
    <p:sldId id="261" r:id="rId6"/>
    <p:sldId id="336" r:id="rId7"/>
    <p:sldId id="337" r:id="rId8"/>
    <p:sldId id="353" r:id="rId9"/>
    <p:sldId id="328" r:id="rId10"/>
    <p:sldId id="302" r:id="rId11"/>
    <p:sldId id="338" r:id="rId12"/>
    <p:sldId id="301" r:id="rId13"/>
    <p:sldId id="311" r:id="rId14"/>
    <p:sldId id="303" r:id="rId15"/>
    <p:sldId id="348" r:id="rId16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6" autoAdjust="0"/>
    <p:restoredTop sz="86070" autoAdjust="0"/>
  </p:normalViewPr>
  <p:slideViewPr>
    <p:cSldViewPr>
      <p:cViewPr varScale="1">
        <p:scale>
          <a:sx n="79" d="100"/>
          <a:sy n="79" d="100"/>
        </p:scale>
        <p:origin x="21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3F012F58-2595-448D-AF3A-EB0055F446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EC870-3BD8-490B-914C-1E9610BDE51F}" type="datetimeFigureOut">
              <a:rPr lang="pt-BR" smtClean="0"/>
              <a:pPr/>
              <a:t>31/05/2022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8A72-A77B-4718-BD35-B6B685EF979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972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4218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093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33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7423-B548-4E1C-A3F3-A5240EE13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298B4-63FF-477F-8A1B-B4D9AE0D57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B6B94-0B01-47CB-B448-D75F2DA188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1A9195-EDE4-4F77-A84C-0041400719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F4C3-6C00-4D13-BBD4-B498E5057D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44-2794-4557-BAD2-69F70F9154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F7F3-BCA5-4EBB-BD55-40F3F395AB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826D-B621-4CE8-B1F4-85CF6384B4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4F801-D35F-4067-BFD9-CD477B7002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2343F-4E26-4886-AA2A-DC9808E76F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26BDD-D29D-48C4-9939-C82264B2575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9A0E-6C04-4B74-B59C-D9BDABE481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6349-0678-4D16-96D1-11EBAEA802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8B20AF-C353-4747-BA33-8F4270AC42B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44450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50825" y="4724400"/>
            <a:ext cx="9182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Demonstração dos Resultados do 1° Quadrimestre</a:t>
            </a: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 EXERCÍCIO DE 2022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/>
            <a:r>
              <a:rPr lang="pt-BR" b="1" dirty="0">
                <a:cs typeface="Times New Roman" pitchFamily="18" charset="0"/>
              </a:rPr>
              <a:t> </a:t>
            </a:r>
          </a:p>
          <a:p>
            <a:pPr marL="2286000" lvl="4" indent="-457200">
              <a:buFontTx/>
              <a:buChar char="-"/>
            </a:pPr>
            <a:endParaRPr lang="pt-BR" b="1" i="1" u="sng" dirty="0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071545"/>
            <a:ext cx="3500462" cy="375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303857" y="505687"/>
            <a:ext cx="73914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por fonte –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Abril 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61532" name="Group 9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698229964"/>
              </p:ext>
            </p:extLst>
          </p:nvPr>
        </p:nvGraphicFramePr>
        <p:xfrm>
          <a:off x="838200" y="1634618"/>
          <a:ext cx="7743853" cy="4372483"/>
        </p:xfrm>
        <a:graphic>
          <a:graphicData uri="http://schemas.openxmlformats.org/drawingml/2006/table">
            <a:tbl>
              <a:tblPr/>
              <a:tblGrid>
                <a:gridCol w="5770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736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3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9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253.200,59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9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Proteçao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Social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Básica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(SUAS)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Fonte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934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94.661,56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Proteção Social Especial Média complexidade  F. 938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3.636,53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ngsana New" panose="020B0502040204020203" pitchFamily="18" charset="-34"/>
                        </a:rPr>
                        <a:t>COVID-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744,46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27378304"/>
                  </a:ext>
                </a:extLst>
              </a:tr>
              <a:tr h="63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QUALIFICACAO GESTAO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762,00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97002758"/>
                  </a:ext>
                </a:extLst>
              </a:tr>
              <a:tr h="63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353.005,14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319131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8787" name="Line 3"/>
          <p:cNvSpPr>
            <a:spLocks noChangeShapeType="1"/>
          </p:cNvSpPr>
          <p:nvPr/>
        </p:nvSpPr>
        <p:spPr bwMode="auto">
          <a:xfrm>
            <a:off x="0" y="3333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07950" y="260350"/>
            <a:ext cx="8785225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EDUCAÇÃO POR CATEGORIA ECÔNOMICA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Abril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8830" name="Text Box 46"/>
          <p:cNvSpPr txBox="1">
            <a:spLocks noChangeArrowheads="1"/>
          </p:cNvSpPr>
          <p:nvPr/>
        </p:nvSpPr>
        <p:spPr bwMode="auto">
          <a:xfrm>
            <a:off x="0" y="-100013"/>
            <a:ext cx="867568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18918" name="Group 13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289959809"/>
              </p:ext>
            </p:extLst>
          </p:nvPr>
        </p:nvGraphicFramePr>
        <p:xfrm>
          <a:off x="685800" y="1463675"/>
          <a:ext cx="7772400" cy="4785995"/>
        </p:xfrm>
        <a:graphic>
          <a:graphicData uri="http://schemas.openxmlformats.org/drawingml/2006/table">
            <a:tbl>
              <a:tblPr/>
              <a:tblGrid>
                <a:gridCol w="52435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88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1.011.663,74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199.075,63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1.400,00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63.168,12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652.208,36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2.720,00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68.160,85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 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2.867,40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Passagens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com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Locomoção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100.521,10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Indenizações e Restituições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2.136.719,11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-35718" y="417513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78579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839814" y="214291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COM EDUCAÇÃO POR FONTE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Abril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048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623378"/>
              </p:ext>
            </p:extLst>
          </p:nvPr>
        </p:nvGraphicFramePr>
        <p:xfrm>
          <a:off x="875532" y="1429198"/>
          <a:ext cx="7358114" cy="4880120"/>
        </p:xfrm>
        <a:graphic>
          <a:graphicData uri="http://schemas.openxmlformats.org/drawingml/2006/table">
            <a:tbl>
              <a:tblPr/>
              <a:tblGrid>
                <a:gridCol w="5500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73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1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Rec. Transferências 10%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586.080,54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Escolar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3.075,98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98093975"/>
                  </a:ext>
                </a:extLst>
              </a:tr>
              <a:tr h="51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DO FUNDEB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1.224.743,32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07030956"/>
                  </a:ext>
                </a:extLst>
              </a:tr>
              <a:tr h="51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Salario 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5.589,37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Creche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1.084,52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92684897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128.401,76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66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PNATE- ESTADUAL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46.104,60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2344762"/>
                  </a:ext>
                </a:extLst>
              </a:tr>
              <a:tr h="487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25%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87.222,52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/>
                        <a:t>2.136.719,11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0" y="-14309"/>
            <a:ext cx="91440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dirty="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1295400" y="981075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en-US" sz="2800" b="1" u="sng" dirty="0">
                <a:cs typeface="Times New Roman" pitchFamily="18" charset="0"/>
              </a:rPr>
              <a:t>DESPESAS DO FUNDEB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Abril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7989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947825"/>
              </p:ext>
            </p:extLst>
          </p:nvPr>
        </p:nvGraphicFramePr>
        <p:xfrm>
          <a:off x="1476375" y="2349500"/>
          <a:ext cx="6696075" cy="2435226"/>
        </p:xfrm>
        <a:graphic>
          <a:graphicData uri="http://schemas.openxmlformats.org/drawingml/2006/table">
            <a:tbl>
              <a:tblPr/>
              <a:tblGrid>
                <a:gridCol w="3382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13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DE RECURSO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60% (70%)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857.885,44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40% (30%)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366.857,88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1.224.743,32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9942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184890"/>
              </p:ext>
            </p:extLst>
          </p:nvPr>
        </p:nvGraphicFramePr>
        <p:xfrm>
          <a:off x="1476375" y="4941888"/>
          <a:ext cx="6694488" cy="1536065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  <a:endParaRPr kumimoji="0" lang="pt-B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 dos profissionais magistério</a:t>
                      </a:r>
                      <a:endParaRPr kumimoji="0" lang="pt-B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53,83%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73914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GASTOS COM EDUCAÇÃO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Abril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249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042677"/>
              </p:ext>
            </p:extLst>
          </p:nvPr>
        </p:nvGraphicFramePr>
        <p:xfrm>
          <a:off x="1447800" y="3571876"/>
          <a:ext cx="6934200" cy="1873249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2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0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24,43%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graphicFrame>
        <p:nvGraphicFramePr>
          <p:cNvPr id="130161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568313"/>
              </p:ext>
            </p:extLst>
          </p:nvPr>
        </p:nvGraphicFramePr>
        <p:xfrm>
          <a:off x="1471600" y="497664"/>
          <a:ext cx="7172350" cy="5929350"/>
        </p:xfrm>
        <a:graphic>
          <a:graphicData uri="http://schemas.openxmlformats.org/drawingml/2006/table">
            <a:tbl>
              <a:tblPr/>
              <a:tblGrid>
                <a:gridCol w="44328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94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131.375,49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IRR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9.007,37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82117291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12.111,51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ITBI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68.308,00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49.714,07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5.058.217,67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ITR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125.043,65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ESPECIAL PETROLEO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105.390,65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ICMS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1.627.606,47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IPVA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441.812,86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DEDUÇÃO 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1.455.000,53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1.593.630,97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2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CIDE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6.217,54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130140" name="Text Box 92"/>
          <p:cNvSpPr txBox="1">
            <a:spLocks noChangeArrowheads="1"/>
          </p:cNvSpPr>
          <p:nvPr/>
        </p:nvSpPr>
        <p:spPr bwMode="auto">
          <a:xfrm>
            <a:off x="971550" y="-4780"/>
            <a:ext cx="81724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PRINCIPAIS RECEITAS ARRECADAS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3" y="1400175"/>
            <a:ext cx="8548687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>
              <a:cs typeface="Times New Roman" pitchFamily="18" charset="0"/>
            </a:endParaRPr>
          </a:p>
          <a:p>
            <a:pPr marL="457200" indent="-457200"/>
            <a:r>
              <a:rPr lang="pt-BR" sz="2800">
                <a:cs typeface="Times New Roman" pitchFamily="18" charset="0"/>
              </a:rPr>
              <a:t>     Art.. 48 da Lei de Responsabilidade Fiscal</a:t>
            </a:r>
          </a:p>
          <a:p>
            <a:pPr marL="457200" indent="-457200"/>
            <a:r>
              <a:rPr lang="pt-BR" sz="2800">
                <a:cs typeface="Times New Roman" pitchFamily="18" charset="0"/>
              </a:rPr>
              <a:t>     </a:t>
            </a:r>
            <a:r>
              <a:rPr lang="pt-BR" sz="2800" b="1">
                <a:cs typeface="Times New Roman" pitchFamily="18" charset="0"/>
              </a:rPr>
              <a:t> </a:t>
            </a:r>
            <a:endParaRPr lang="pt-BR" sz="280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pt-BR" sz="2800" b="1" u="sng">
                <a:latin typeface="Arial" charset="0"/>
                <a:cs typeface="Times New Roman" pitchFamily="18" charset="0"/>
              </a:rPr>
              <a:t>Parágrafo único.</a:t>
            </a:r>
            <a:r>
              <a:rPr lang="pt-BR" sz="2800" b="1">
                <a:latin typeface="Arial" charset="0"/>
                <a:cs typeface="Times New Roman" pitchFamily="18" charset="0"/>
              </a:rPr>
              <a:t> A transparência será assegurada também mediante incentivo à participação popular e realização de audiências públicas, durante os processos de elaboração e de discussão dos planos, lei de diretrizes orçamentárias e orçamentos</a:t>
            </a:r>
            <a:r>
              <a:rPr lang="pt-BR" sz="2800" b="1">
                <a:cs typeface="Times New Roman" pitchFamily="18" charset="0"/>
              </a:rPr>
              <a:t> </a:t>
            </a:r>
          </a:p>
          <a:p>
            <a:pPr marL="457200" indent="-457200"/>
            <a:endParaRPr lang="pt-B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66713" y="1142984"/>
            <a:ext cx="85486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r>
              <a:rPr lang="pt-BR" sz="1800" dirty="0">
                <a:cs typeface="Times New Roman" pitchFamily="18" charset="0"/>
              </a:rPr>
              <a:t>     § 4°  do Art.. 9º da Lei de Responsabilidade Fiscal</a:t>
            </a:r>
          </a:p>
          <a:p>
            <a:pPr marL="457200" indent="-457200">
              <a:buFontTx/>
              <a:buChar char="-"/>
            </a:pPr>
            <a:endParaRPr lang="pt-BR" sz="1800" b="1" dirty="0">
              <a:cs typeface="Times New Roman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6713" y="2874435"/>
            <a:ext cx="8548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2800" b="1" u="sng" dirty="0">
                <a:cs typeface="Times New Roman" pitchFamily="18" charset="0"/>
              </a:rPr>
              <a:t>BASE LEGAL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pt-BR" sz="2000" b="1" dirty="0">
                <a:latin typeface="Arial" charset="0"/>
                <a:cs typeface="Times New Roman" pitchFamily="18" charset="0"/>
              </a:rPr>
              <a:t>Constituição Federal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Lei </a:t>
            </a:r>
            <a:r>
              <a:rPr lang="en-US" sz="2000" b="1" dirty="0" err="1">
                <a:latin typeface="Arial" charset="0"/>
                <a:cs typeface="Times New Roman" pitchFamily="18" charset="0"/>
              </a:rPr>
              <a:t>Complementar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 n</a:t>
            </a:r>
            <a:r>
              <a:rPr lang="en-US" sz="2000" b="1" dirty="0">
                <a:latin typeface="Arial" charset="0"/>
                <a:cs typeface="Arial" charset="0"/>
              </a:rPr>
              <a:t>° 101/00 (LRF)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Federal n° 4.320/64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</a:t>
            </a:r>
            <a:r>
              <a:rPr lang="en-US" sz="2000" b="1" dirty="0" err="1">
                <a:latin typeface="Arial" charset="0"/>
                <a:cs typeface="Arial" charset="0"/>
              </a:rPr>
              <a:t>Orgânica</a:t>
            </a:r>
            <a:r>
              <a:rPr lang="en-US" sz="2000" b="1" dirty="0">
                <a:latin typeface="Arial" charset="0"/>
                <a:cs typeface="Arial" charset="0"/>
              </a:rPr>
              <a:t> do </a:t>
            </a:r>
            <a:r>
              <a:rPr lang="en-US" sz="2000" b="1" dirty="0" err="1">
                <a:latin typeface="Arial" charset="0"/>
                <a:cs typeface="Arial" charset="0"/>
              </a:rPr>
              <a:t>Município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PPA </a:t>
            </a:r>
            <a:r>
              <a:rPr lang="en-US" sz="2000" b="1" dirty="0" smtClean="0">
                <a:latin typeface="Arial" charset="0"/>
                <a:cs typeface="Arial" charset="0"/>
              </a:rPr>
              <a:t>2022-2025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LDO </a:t>
            </a:r>
            <a:r>
              <a:rPr lang="en-US" sz="2000" b="1" dirty="0" smtClean="0">
                <a:latin typeface="Arial" charset="0"/>
                <a:cs typeface="Arial" charset="0"/>
              </a:rPr>
              <a:t>2022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LOA </a:t>
            </a:r>
            <a:r>
              <a:rPr lang="en-US" sz="2000" b="1" dirty="0" smtClean="0">
                <a:latin typeface="Arial" charset="0"/>
                <a:cs typeface="Arial" charset="0"/>
              </a:rPr>
              <a:t>2022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endParaRPr lang="pt-BR" sz="2000" b="1" dirty="0">
              <a:cs typeface="Times New Roman" pitchFamily="18" charset="0"/>
            </a:endParaRPr>
          </a:p>
          <a:p>
            <a:pPr marL="457200" indent="-457200"/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endParaRPr lang="pt-BR" dirty="0">
              <a:cs typeface="Times New Roman" pitchFamily="18" charset="0"/>
            </a:endParaRP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9945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098408"/>
              </p:ext>
            </p:extLst>
          </p:nvPr>
        </p:nvGraphicFramePr>
        <p:xfrm>
          <a:off x="755650" y="1557338"/>
          <a:ext cx="7777163" cy="5120640"/>
        </p:xfrm>
        <a:graphic>
          <a:graphicData uri="http://schemas.openxmlformats.org/drawingml/2006/table">
            <a:tbl>
              <a:tblPr/>
              <a:tblGrid>
                <a:gridCol w="39608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Prevista</a:t>
                      </a:r>
                      <a:endParaRPr kumimoji="0" lang="pt-B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 smtClean="0"/>
                        <a:t>7.732.500,00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9.288.555,51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Tributária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300.000,00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270.513,06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Contribuições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109.237,71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Patrimonial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339.663,41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Agropecuaria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4.926,00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de Serviços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34.800,00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172679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7.200.000,00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8.527.389,73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Outras 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2.500,00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2.025,60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 smtClean="0"/>
                        <a:t>1.700.000,00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1.539.598,95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Operações de Crédito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Alienação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Bens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1.700.000,00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1.539.598,95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 smtClean="0"/>
                        <a:t>9.432.500,00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b="1" dirty="0"/>
                        <a:t>10.828.154,46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971550" y="908050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u="sng" dirty="0"/>
              <a:t>RECEITA TOTAL ARRECADADA – Exercício 2022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06" name="Rectangle 1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9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1258888" y="1219200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/>
              <a:t>DESPESA TOTAL – Categoria Econômica </a:t>
            </a:r>
          </a:p>
        </p:txBody>
      </p:sp>
      <p:sp>
        <p:nvSpPr>
          <p:cNvPr id="48262" name="Text Box 1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48368" name="Group 2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519469"/>
              </p:ext>
            </p:extLst>
          </p:nvPr>
        </p:nvGraphicFramePr>
        <p:xfrm>
          <a:off x="357158" y="1884378"/>
          <a:ext cx="8286808" cy="4259266"/>
        </p:xfrm>
        <a:graphic>
          <a:graphicData uri="http://schemas.openxmlformats.org/drawingml/2006/table">
            <a:tbl>
              <a:tblPr/>
              <a:tblGrid>
                <a:gridCol w="39944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08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15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3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Grupo da Despesa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R$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Liquidados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 smtClean="0"/>
                        <a:t>7.110.000,00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7.727.292,95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Pessoal e Encargos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 smtClean="0"/>
                        <a:t>3.900.000,00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4.195.796,59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6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 Juros e Encargos da Divida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10.000,00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 Outras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/>
                        <a:t>3.200.000,00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3.531.496,36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DESPESAS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 smtClean="0"/>
                        <a:t>2.800.000,00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9.780.897,96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 Investimentos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 smtClean="0"/>
                        <a:t>2.500.000,00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1.212.311,66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4.6 Amortização da Dívida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 smtClean="0"/>
                        <a:t>300.000,00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dirty="0"/>
                        <a:t>204.460,42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 smtClean="0"/>
                        <a:t>9.910.000,00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9.144.065,03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5913" y="564756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Despesas por Secretaria – Exercício de 2022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90513" y="1489075"/>
            <a:ext cx="81676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</p:txBody>
      </p:sp>
      <p:sp>
        <p:nvSpPr>
          <p:cNvPr id="8405" name="Line 213"/>
          <p:cNvSpPr>
            <a:spLocks noChangeShapeType="1"/>
          </p:cNvSpPr>
          <p:nvPr/>
        </p:nvSpPr>
        <p:spPr bwMode="auto">
          <a:xfrm>
            <a:off x="0" y="62539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747" name="Text Box 555"/>
          <p:cNvSpPr txBox="1">
            <a:spLocks noChangeArrowheads="1"/>
          </p:cNvSpPr>
          <p:nvPr/>
        </p:nvSpPr>
        <p:spPr bwMode="auto">
          <a:xfrm>
            <a:off x="0" y="115094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822" name="Group 6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19953"/>
              </p:ext>
            </p:extLst>
          </p:nvPr>
        </p:nvGraphicFramePr>
        <p:xfrm>
          <a:off x="711773" y="985594"/>
          <a:ext cx="7674001" cy="5425440"/>
        </p:xfrm>
        <a:graphic>
          <a:graphicData uri="http://schemas.openxmlformats.org/drawingml/2006/table">
            <a:tbl>
              <a:tblPr/>
              <a:tblGrid>
                <a:gridCol w="46873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66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Executivo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Municipal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114.257,22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Administração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917.376,23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Finanças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291.797,25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Urbanismo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1.393.235,59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2.136.719,11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Pública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2.517.565,34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353.005,14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Agricultura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334.487,09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Procuradoria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Geral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Município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46.838,08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624.831,61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Esporte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66.141,64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Planejamento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28.432,49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Meio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Ambiente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83.306,63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Encargos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Especiais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600" dirty="0"/>
                        <a:t>236.071,61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9.144.065,03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057400" y="11842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4722" name="Text Box 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218258"/>
              </p:ext>
            </p:extLst>
          </p:nvPr>
        </p:nvGraphicFramePr>
        <p:xfrm>
          <a:off x="762000" y="3333750"/>
          <a:ext cx="7986713" cy="650879"/>
        </p:xfrm>
        <a:graphic>
          <a:graphicData uri="http://schemas.openxmlformats.org/drawingml/2006/table">
            <a:tbl>
              <a:tblPr/>
              <a:tblGrid>
                <a:gridCol w="48783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08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Repasses ao Legislativo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/>
                        <a:t>371.666,64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18192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Transferências Financeiras à Câmara Municipal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- Exercício Móvel – 05/2021 à  04/2022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Artigos 19,20 e 22 da Lei de Responsabilidade Fiscal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742951"/>
              </p:ext>
            </p:extLst>
          </p:nvPr>
        </p:nvGraphicFramePr>
        <p:xfrm>
          <a:off x="914400" y="2915161"/>
          <a:ext cx="7943880" cy="3768725"/>
        </p:xfrm>
        <a:graphic>
          <a:graphicData uri="http://schemas.openxmlformats.org/drawingml/2006/table">
            <a:tbl>
              <a:tblPr/>
              <a:tblGrid>
                <a:gridCol w="46219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18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Corrente Líquida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/>
                        <a:t>26.301.847,84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 com Pessoal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/>
                        <a:t>12.356.811,51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Máximo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/>
                        <a:t>54,00%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Prudencial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51,30%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Percentual Aplicado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47,43%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071546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Análise dos Quadrimestre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51304"/>
              </p:ext>
            </p:extLst>
          </p:nvPr>
        </p:nvGraphicFramePr>
        <p:xfrm>
          <a:off x="914400" y="2214554"/>
          <a:ext cx="7872442" cy="3527416"/>
        </p:xfrm>
        <a:graphic>
          <a:graphicData uri="http://schemas.openxmlformats.org/drawingml/2006/table">
            <a:tbl>
              <a:tblPr/>
              <a:tblGrid>
                <a:gridCol w="45804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2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81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47,69%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1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48,60%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1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2021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46,64%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1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2022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47,43%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827088" y="476250"/>
            <a:ext cx="7391400" cy="1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 -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Abril de 2022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00517" name="Group 16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43847977"/>
              </p:ext>
            </p:extLst>
          </p:nvPr>
        </p:nvGraphicFramePr>
        <p:xfrm>
          <a:off x="468313" y="1571612"/>
          <a:ext cx="8389967" cy="4753172"/>
        </p:xfrm>
        <a:graphic>
          <a:graphicData uri="http://schemas.openxmlformats.org/drawingml/2006/table">
            <a:tbl>
              <a:tblPr/>
              <a:tblGrid>
                <a:gridCol w="60233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66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20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Folha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pagamento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167.149,13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Obrigações Patronais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28.249,93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Subvençoes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Sociais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21.236,53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63.498,25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1.210,00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72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68.022,70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3.323,60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Auxílios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Pessoas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2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/>
                        <a:t>315,00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2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000" b="1" dirty="0"/>
                        <a:t>353.005,14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00405" name="Text Box 53"/>
          <p:cNvSpPr txBox="1">
            <a:spLocks noChangeArrowheads="1"/>
          </p:cNvSpPr>
          <p:nvPr/>
        </p:nvSpPr>
        <p:spPr bwMode="auto">
          <a:xfrm>
            <a:off x="0" y="92075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20138</TotalTime>
  <Words>769</Words>
  <Application>Microsoft Office PowerPoint</Application>
  <PresentationFormat>Apresentação na tela (4:3)</PresentationFormat>
  <Paragraphs>367</Paragraphs>
  <Slides>15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Angsana New</vt:lpstr>
      <vt:lpstr>Arial</vt:lpstr>
      <vt:lpstr>Calibri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944</cp:revision>
  <dcterms:created xsi:type="dcterms:W3CDTF">2002-12-04T13:56:03Z</dcterms:created>
  <dcterms:modified xsi:type="dcterms:W3CDTF">2022-05-31T17:34:34Z</dcterms:modified>
</cp:coreProperties>
</file>