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86070" autoAdjust="0"/>
  </p:normalViewPr>
  <p:slideViewPr>
    <p:cSldViewPr>
      <p:cViewPr varScale="1">
        <p:scale>
          <a:sx n="79" d="100"/>
          <a:sy n="79" d="100"/>
        </p:scale>
        <p:origin x="21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31/05/2022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97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21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9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do 1° Quadrimestre</a:t>
            </a: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 EXERCÍCIO DE 2022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303857" y="505687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98229964"/>
              </p:ext>
            </p:extLst>
          </p:nvPr>
        </p:nvGraphicFramePr>
        <p:xfrm>
          <a:off x="838200" y="1634618"/>
          <a:ext cx="7743853" cy="4372483"/>
        </p:xfrm>
        <a:graphic>
          <a:graphicData uri="http://schemas.openxmlformats.org/drawingml/2006/table">
            <a:tbl>
              <a:tblPr/>
              <a:tblGrid>
                <a:gridCol w="5770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3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3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253.200,59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 934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94.661,56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ngsana New" panose="020B0502040204020203" pitchFamily="18" charset="-34"/>
                        </a:rPr>
                        <a:t>Proteção Social Especial Média complexidade  F. 938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3.636,53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ngsana New" panose="020B0502040204020203" pitchFamily="18" charset="-34"/>
                        </a:rPr>
                        <a:t>COVID-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ngsana New" panose="020B0502040204020203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744,46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7378304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QUALIFICACAO GESTAO SUAS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762,00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7002758"/>
                  </a:ext>
                </a:extLst>
              </a:tr>
              <a:tr h="63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353.005,14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19131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89959809"/>
              </p:ext>
            </p:extLst>
          </p:nvPr>
        </p:nvGraphicFramePr>
        <p:xfrm>
          <a:off x="685800" y="1463675"/>
          <a:ext cx="7772400" cy="4785995"/>
        </p:xfrm>
        <a:graphic>
          <a:graphicData uri="http://schemas.openxmlformats.org/drawingml/2006/table">
            <a:tbl>
              <a:tblPr/>
              <a:tblGrid>
                <a:gridCol w="5243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8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1.011.663,74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199.075,63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1.400,00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63.168,12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652.208,36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2.720,00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68.160,85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2.867,40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100.521,10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Indenizações e Restituições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2.136.719,11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35718" y="417513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39814" y="214291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Abril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23378"/>
              </p:ext>
            </p:extLst>
          </p:nvPr>
        </p:nvGraphicFramePr>
        <p:xfrm>
          <a:off x="875532" y="1429198"/>
          <a:ext cx="7358114" cy="4880120"/>
        </p:xfrm>
        <a:graphic>
          <a:graphicData uri="http://schemas.openxmlformats.org/drawingml/2006/table">
            <a:tbl>
              <a:tblPr/>
              <a:tblGrid>
                <a:gridCol w="5500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7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1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586.080,54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Escolar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3.075,98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8093975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DO 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1.224.743,32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7030956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Salario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5.589,37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MDE/Merenda Creche / FNDE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1.084,52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2684897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livres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128.401,76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PNATE- ESTADUAL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46.104,60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2344762"/>
                  </a:ext>
                </a:extLst>
              </a:tr>
              <a:tr h="487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25%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87.222,52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/>
                        <a:t>2.136.719,11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-14309"/>
            <a:ext cx="91440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Abril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47825"/>
              </p:ext>
            </p:extLst>
          </p:nvPr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3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 (70%)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857.885,44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 (30%)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366.857,88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1.224.743,32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84890"/>
              </p:ext>
            </p:extLst>
          </p:nvPr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53,83%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42677"/>
              </p:ext>
            </p:extLst>
          </p:nvPr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24,43%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68313"/>
              </p:ext>
            </p:extLst>
          </p:nvPr>
        </p:nvGraphicFramePr>
        <p:xfrm>
          <a:off x="1471600" y="497664"/>
          <a:ext cx="7172350" cy="5929350"/>
        </p:xfrm>
        <a:graphic>
          <a:graphicData uri="http://schemas.openxmlformats.org/drawingml/2006/table">
            <a:tbl>
              <a:tblPr/>
              <a:tblGrid>
                <a:gridCol w="4432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94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131.375,49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9.007,37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211729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12.111,51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68.308,00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49.714,07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5.058.217,67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125.043,65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105.390,65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1.627.606,47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441.812,86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1.455.000,53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1.593.630,97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6.217,54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>
                <a:cs typeface="Times New Roman" pitchFamily="18" charset="0"/>
              </a:rPr>
              <a:t>     § 4°  do Art..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PPA </a:t>
            </a:r>
            <a:r>
              <a:rPr lang="en-US" sz="2000" b="1" dirty="0" smtClean="0">
                <a:latin typeface="Arial" charset="0"/>
                <a:cs typeface="Arial" charset="0"/>
              </a:rPr>
              <a:t>2022-2025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LDO </a:t>
            </a:r>
            <a:r>
              <a:rPr lang="en-US" sz="2000" b="1" dirty="0" smtClean="0">
                <a:latin typeface="Arial" charset="0"/>
                <a:cs typeface="Arial" charset="0"/>
              </a:rPr>
              <a:t>2022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 LOA </a:t>
            </a:r>
            <a:r>
              <a:rPr lang="en-US" sz="2000" b="1" dirty="0" smtClean="0">
                <a:latin typeface="Arial" charset="0"/>
                <a:cs typeface="Arial" charset="0"/>
              </a:rPr>
              <a:t>2022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r>
              <a:rPr lang="pt-BR" dirty="0">
                <a:cs typeface="Times New Roman" pitchFamily="18" charset="0"/>
              </a:rPr>
              <a:t> </a:t>
            </a:r>
          </a:p>
          <a:p>
            <a:pPr algn="ctr"/>
            <a:endParaRPr lang="pt-BR" dirty="0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98408"/>
              </p:ext>
            </p:extLst>
          </p:nvPr>
        </p:nvGraphicFramePr>
        <p:xfrm>
          <a:off x="755650" y="1557338"/>
          <a:ext cx="7777163" cy="5120640"/>
        </p:xfrm>
        <a:graphic>
          <a:graphicData uri="http://schemas.openxmlformats.org/drawingml/2006/table">
            <a:tbl>
              <a:tblPr/>
              <a:tblGrid>
                <a:gridCol w="3960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7.732.500,00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9.288.555,51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300.000,00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270.513,06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109.237,71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339.663,41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Agropecuaria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4.926,00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de Serviços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34.800,00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172679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7.200.000,00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8.527.389,73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2.500,00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2.025,60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1.700.000,00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1.539.598,95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Bens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1.700.000,00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1.539.598,95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9.432.500,00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10.828.154,46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2022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9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519469"/>
              </p:ext>
            </p:extLst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0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1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R$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 smtClean="0"/>
                        <a:t>7.110.000,00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7.727.292,95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3.900.000,00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4.195.796,59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3.200.000,00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3.531.496,36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 smtClean="0"/>
                        <a:t>2.800.000,00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9.780.897,96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2.500.000,00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1.212.311,66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 smtClean="0"/>
                        <a:t>300.000,00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dirty="0"/>
                        <a:t>204.460,42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 smtClean="0"/>
                        <a:t>9.910.000,00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9.144.065,03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913" y="564756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Secretaria – Exercício de 2022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0513" y="148907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62539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15094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9953"/>
              </p:ext>
            </p:extLst>
          </p:nvPr>
        </p:nvGraphicFramePr>
        <p:xfrm>
          <a:off x="711773" y="985594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66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114.257,22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917.376,23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291.797,25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1.393.235,59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2.136.719,11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2.517.565,34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353.005,14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334.487,09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46.838,08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624.831,61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66.141,64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28.432,49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83.306,63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600" dirty="0"/>
                        <a:t>236.071,61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9.144.065,03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18258"/>
              </p:ext>
            </p:extLst>
          </p:nvPr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8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371.666,64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Financeiras à Câmara Municipal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05/2021 à  04/2022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42951"/>
              </p:ext>
            </p:extLst>
          </p:nvPr>
        </p:nvGraphicFramePr>
        <p:xfrm>
          <a:off x="914400" y="2915161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1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26.301.847,84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12.356.811,51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dirty="0"/>
                        <a:t>54,00%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Análise dos Quadrimestre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1304"/>
              </p:ext>
            </p:extLst>
          </p:nvPr>
        </p:nvGraphicFramePr>
        <p:xfrm>
          <a:off x="914400" y="2214554"/>
          <a:ext cx="7872442" cy="3527416"/>
        </p:xfrm>
        <a:graphic>
          <a:graphicData uri="http://schemas.openxmlformats.org/drawingml/2006/table">
            <a:tbl>
              <a:tblPr/>
              <a:tblGrid>
                <a:gridCol w="45804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2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48,60%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46,64%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1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2022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Abril de 2022</a:t>
            </a: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43847977"/>
              </p:ext>
            </p:extLst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66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167.149,13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28.249,93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21.236,53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63.498,25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1.210,00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68.022,70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3.323,60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315,00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b="1" dirty="0"/>
                        <a:t>353.005,14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20138</TotalTime>
  <Words>769</Words>
  <Application>Microsoft Office PowerPoint</Application>
  <PresentationFormat>Apresentação na tela (4:3)</PresentationFormat>
  <Paragraphs>367</Paragraphs>
  <Slides>15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Angsana New</vt:lpstr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944</cp:revision>
  <dcterms:created xsi:type="dcterms:W3CDTF">2002-12-04T13:56:03Z</dcterms:created>
  <dcterms:modified xsi:type="dcterms:W3CDTF">2022-05-31T17:34:34Z</dcterms:modified>
</cp:coreProperties>
</file>